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33" d="100"/>
          <a:sy n="33" d="100"/>
        </p:scale>
        <p:origin x="24" y="-1692"/>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553833"/>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4475258" y="14227358"/>
            <a:ext cx="4899833" cy="423861"/>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2600000" cy="7171194"/>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42389" y="21465925"/>
            <a:ext cx="12600000"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600000"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551734" y="26918812"/>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either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a:t>
            </a:r>
            <a:r>
              <a:rPr lang="en-US" sz="2000">
                <a:latin typeface="Calibri" panose="020F0502020204030204" pitchFamily="34" charset="0"/>
                <a:ea typeface="Calibri" panose="020F0502020204030204" pitchFamily="34" charset="0"/>
                <a:cs typeface="Times New Roman" panose="02020603050405020304" pitchFamily="18" charset="0"/>
              </a:rPr>
              <a:t>factors behind </a:t>
            </a:r>
            <a:r>
              <a:rPr lang="en-US" sz="2000" dirty="0">
                <a:latin typeface="Calibri" panose="020F0502020204030204" pitchFamily="34" charset="0"/>
                <a:ea typeface="Calibri" panose="020F0502020204030204" pitchFamily="34" charset="0"/>
                <a:cs typeface="Times New Roman" panose="02020603050405020304" pitchFamily="18" charset="0"/>
              </a:rPr>
              <a:t>a particular vegetation type and lead to predictions on how vegetation might behave in the future. In as much as future vegetation does not follow predicted trends, other causal phenomena can be discovered and mitigated if necessary.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618010" y="3697356"/>
            <a:ext cx="8102364" cy="10248960"/>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Tclx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Tg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Tclx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Isopluvial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Isopluvial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Pluviothermic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Pluviothermic Subhumid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Isoxeric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Tclx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Tclx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Isopluvial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Tclx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Isopluvial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Pluviothermic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Pluviothermic Subhumid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Subhumid -- Subtropical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Subtropical Isoxeric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Tg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Tg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Isopluvial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Isopluvial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Pluviothermic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Pluviothermic Subhumid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Subhumid -- Oceanic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Oceanic Isoxeric -- Oceanic Desert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4b. Tg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Subhumid -- 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Tclx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Tg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18°C and Tc ≥ -10° C and Tclx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Isopluvial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18°C or Tc ≥ -10° C or Tclx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15°C and Tc ≥ -25° C or Tclx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Isopluvial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15°C or Tc &lt; -25° C or Tclx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Isopluvial Humid -- Hemiboreal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Pluviothermic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Pluviothermic Subhumid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Subhumid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Isoxeric -- Temperate Desert</a:t>
            </a:r>
          </a:p>
          <a:p>
            <a:r>
              <a:rPr lang="en-US" sz="1000" dirty="0">
                <a:latin typeface="Calibri" panose="020F0502020204030204" pitchFamily="34" charset="0"/>
                <a:ea typeface="Calibri" panose="020F0502020204030204" pitchFamily="34" charset="0"/>
                <a:cs typeface="Times New Roman" panose="02020603050405020304" pitchFamily="18" charset="0"/>
              </a:rPr>
              <a:t>     5b. Tg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Tg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Subhumid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Tg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Subhumid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FFC0CB"/>
                </a:solidFill>
                <a:latin typeface="Calibri" panose="020F0502020204030204" pitchFamily="34" charset="0"/>
                <a:ea typeface="Calibri" panose="020F0502020204030204" pitchFamily="34" charset="0"/>
                <a:cs typeface="Times New Roman" panose="02020603050405020304" pitchFamily="18" charset="0"/>
              </a:rPr>
              <a:t> </a:t>
            </a:r>
            <a:endParaRPr lang="en-US" sz="1000" dirty="0">
              <a:solidFill>
                <a:srgbClr val="FFC0C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3220742" y="11775433"/>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C5F1BC51-E10F-4E9C-B915-B56F0D4B200C}"/>
              </a:ext>
            </a:extLst>
          </p:cNvPr>
          <p:cNvSpPr/>
          <p:nvPr/>
        </p:nvSpPr>
        <p:spPr>
          <a:xfrm>
            <a:off x="19227766" y="20391997"/>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420393" y="20391997"/>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1703" y="15283725"/>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9411" y="15283725"/>
            <a:ext cx="5599247" cy="5079962"/>
          </a:xfrm>
          <a:prstGeom prst="rect">
            <a:avLst/>
          </a:prstGeom>
        </p:spPr>
      </p:pic>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46696" y="15158189"/>
            <a:ext cx="18469470" cy="10870315"/>
          </a:xfrm>
          <a:prstGeom prst="rect">
            <a:avLst/>
          </a:prstGeom>
          <a:ln w="88900" cap="sq" cmpd="thickThin">
            <a:noFill/>
            <a:prstDash val="solid"/>
            <a:miter lim="800000"/>
          </a:ln>
          <a:effectLst>
            <a:innerShdw blurRad="76200">
              <a:srgbClr val="000000"/>
            </a:innerShdw>
          </a:effectLst>
        </p:spPr>
      </p:pic>
      <p:pic>
        <p:nvPicPr>
          <p:cNvPr id="34" name="Picture 33">
            <a:extLst>
              <a:ext uri="{FF2B5EF4-FFF2-40B4-BE49-F238E27FC236}">
                <a16:creationId xmlns:a16="http://schemas.microsoft.com/office/drawing/2014/main" id="{241F9FB6-BC4C-4015-A0A8-56C527328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317" y="3565967"/>
            <a:ext cx="10259143" cy="7925518"/>
          </a:xfrm>
          <a:prstGeom prst="rect">
            <a:avLst/>
          </a:prstGeom>
        </p:spPr>
      </p:pic>
      <p:grpSp>
        <p:nvGrpSpPr>
          <p:cNvPr id="44" name="Group 43">
            <a:extLst>
              <a:ext uri="{FF2B5EF4-FFF2-40B4-BE49-F238E27FC236}">
                <a16:creationId xmlns:a16="http://schemas.microsoft.com/office/drawing/2014/main" id="{55256718-8126-43F3-85BA-C7D9447D8D47}"/>
              </a:ext>
            </a:extLst>
          </p:cNvPr>
          <p:cNvGrpSpPr/>
          <p:nvPr/>
        </p:nvGrpSpPr>
        <p:grpSpPr>
          <a:xfrm>
            <a:off x="270442" y="11118901"/>
            <a:ext cx="12325837" cy="10014667"/>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7">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7">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8">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68182" y="22558425"/>
            <a:ext cx="2174358" cy="1432717"/>
          </a:xfrm>
          <a:prstGeom prst="rect">
            <a:avLst/>
          </a:prstGeom>
        </p:spPr>
      </p:pic>
      <p:sp>
        <p:nvSpPr>
          <p:cNvPr id="50" name="Rectangle 49">
            <a:extLst>
              <a:ext uri="{FF2B5EF4-FFF2-40B4-BE49-F238E27FC236}">
                <a16:creationId xmlns:a16="http://schemas.microsoft.com/office/drawing/2014/main" id="{52976A28-D35B-4684-B721-259DBEE0AAD7}"/>
              </a:ext>
            </a:extLst>
          </p:cNvPr>
          <p:cNvSpPr/>
          <p:nvPr/>
        </p:nvSpPr>
        <p:spPr>
          <a:xfrm>
            <a:off x="33297280" y="11297230"/>
            <a:ext cx="9145260"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domains – broad groupings of seasonal temperature and precipitation regimes.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076BD9FE-6A2F-44BB-A939-D5B4EFEB71D8}"/>
              </a:ext>
            </a:extLst>
          </p:cNvPr>
          <p:cNvSpPr/>
          <p:nvPr/>
        </p:nvSpPr>
        <p:spPr>
          <a:xfrm>
            <a:off x="30407074" y="26008977"/>
            <a:ext cx="9145260"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 with humid regions subdivided.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5500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3551734" y="217146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2458</Words>
  <Application>Microsoft Office PowerPoint</Application>
  <PresentationFormat>Custom</PresentationFormat>
  <Paragraphs>137</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2019-03-06T14:32:37Z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